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99" r:id="rId2"/>
    <p:sldId id="293" r:id="rId3"/>
    <p:sldId id="292" r:id="rId4"/>
    <p:sldId id="280" r:id="rId5"/>
    <p:sldId id="263" r:id="rId6"/>
    <p:sldId id="295" r:id="rId7"/>
    <p:sldId id="285" r:id="rId8"/>
    <p:sldId id="290" r:id="rId9"/>
    <p:sldId id="256" r:id="rId10"/>
    <p:sldId id="297" r:id="rId11"/>
    <p:sldId id="287" r:id="rId12"/>
    <p:sldId id="298" r:id="rId13"/>
    <p:sldId id="288" r:id="rId14"/>
    <p:sldId id="283" r:id="rId1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2" autoAdjust="0"/>
    <p:restoredTop sz="94727" autoAdjust="0"/>
  </p:normalViewPr>
  <p:slideViewPr>
    <p:cSldViewPr>
      <p:cViewPr varScale="1">
        <p:scale>
          <a:sx n="89" d="100"/>
          <a:sy n="89" d="100"/>
        </p:scale>
        <p:origin x="856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/>
          <a:lstStyle>
            <a:lvl1pPr algn="r">
              <a:defRPr sz="1200"/>
            </a:lvl1pPr>
          </a:lstStyle>
          <a:p>
            <a:fld id="{E1656AD7-FA4F-484A-B8FF-0ACC3849436A}" type="datetimeFigureOut">
              <a:rPr lang="en-US" smtClean="0"/>
              <a:t>4/5/23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8" tIns="47109" rIns="94218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18" tIns="47109" rIns="94218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lIns="94218" tIns="47109" rIns="94218" bIns="47109" rtlCol="0" anchor="b"/>
          <a:lstStyle>
            <a:lvl1pPr algn="r">
              <a:defRPr sz="1200"/>
            </a:lvl1pPr>
          </a:lstStyle>
          <a:p>
            <a:fld id="{B03947D5-6E1C-4422-8F4F-2BAC0F38A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9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47D5-6E1C-4422-8F4F-2BAC0F38A5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0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47D5-6E1C-4422-8F4F-2BAC0F38A5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47D5-6E1C-4422-8F4F-2BAC0F38A5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7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47D5-6E1C-4422-8F4F-2BAC0F38A5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16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47D5-6E1C-4422-8F4F-2BAC0F38A5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48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47D5-6E1C-4422-8F4F-2BAC0F38A5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9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47D5-6E1C-4422-8F4F-2BAC0F38A5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70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47D5-6E1C-4422-8F4F-2BAC0F38A5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5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947D5-6E1C-4422-8F4F-2BAC0F38A5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8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7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2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8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941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5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31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3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43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37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>
            <a:normAutofit/>
          </a:bodyPr>
          <a:lstStyle>
            <a:lvl1pPr>
              <a:defRPr sz="2400" b="0" cap="none" baseline="0"/>
            </a:lvl1pPr>
            <a:lvl2pPr>
              <a:defRPr sz="2000" b="0" cap="none" baseline="0"/>
            </a:lvl2pPr>
            <a:lvl3pPr>
              <a:defRPr sz="1800" b="0" cap="none" baseline="0"/>
            </a:lvl3pPr>
            <a:lvl4pPr>
              <a:defRPr sz="1600" b="0" cap="none" baseline="0"/>
            </a:lvl4pPr>
            <a:lvl5pPr>
              <a:defRPr sz="1600" b="0" cap="none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1B184-9B88-4321-8AC2-52ABD4657D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60789B-8D4E-461D-8C5D-F1E0135851B2}" type="datetime1">
              <a:rPr lang="en-US" smtClean="0"/>
              <a:t>4/5/23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A89514-E4B0-4881-A9EB-24695049F6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7054F1-7E85-4D45-A9FC-EA3E852928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9EE611-C9F0-480B-B6BA-5847177AB20D}" type="slidenum">
              <a:rPr lang="en-US" smtClean="0"/>
              <a:pPr/>
              <a:t>‹#›</a:t>
            </a:fld>
            <a:r>
              <a:rPr lang="en-US" dirty="0"/>
              <a:t> of 16</a:t>
            </a:r>
          </a:p>
        </p:txBody>
      </p:sp>
    </p:spTree>
    <p:extLst>
      <p:ext uri="{BB962C8B-B14F-4D97-AF65-F5344CB8AC3E}">
        <p14:creationId xmlns:p14="http://schemas.microsoft.com/office/powerpoint/2010/main" val="37933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4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6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64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39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6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1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woodcreeksub.hoa@gmail.com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www.woodcreekofcanton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5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F2AEFB-21EC-4444-8D72-3A5291DA5327}"/>
              </a:ext>
            </a:extLst>
          </p:cNvPr>
          <p:cNvPicPr/>
          <p:nvPr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1" r="22355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84BDB-E9B7-4704-A424-E5C37B077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sz="8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WoodCreek</a:t>
            </a:r>
            <a:r>
              <a:rPr lang="en-U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Canton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9755-0AF8-4AE4-8743-4248F6AF4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63003"/>
            <a:ext cx="9185091" cy="8757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HOA Meeting</a:t>
            </a:r>
          </a:p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14, 2022   7:00 PM – 9:00 PM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Woodcreeksub.hoa@gmail.com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63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C892E-60D0-45CB-8247-DBC67B6E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Dues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5F8B-B304-41A1-9217-D62F95C24D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Current dues</a:t>
            </a:r>
          </a:p>
          <a:p>
            <a:pPr lvl="1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$450 per year – Due March 31st</a:t>
            </a:r>
          </a:p>
          <a:p>
            <a:pPr lvl="1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X Homes behind on payment</a:t>
            </a:r>
          </a:p>
          <a:p>
            <a:pPr lvl="1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Collection methods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Future Expenses</a:t>
            </a:r>
          </a:p>
          <a:p>
            <a:pPr lvl="1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Road Repair</a:t>
            </a:r>
          </a:p>
          <a:p>
            <a:pPr lvl="1"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Entrance Upkeep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15A2D-3DC6-4FBB-9F0C-0BAE3A85359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00F15F-64B5-49F9-8393-CD32CCC09AD0}" type="datetime1">
              <a:rPr lang="en-US" smtClean="0"/>
              <a:t>4/5/23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BF8C1-DE39-475F-AF3F-4DF5C1DA93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9EE611-C9F0-480B-B6BA-5847177AB20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3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C892E-60D0-45CB-8247-DBC67B6E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5F8B-B304-41A1-9217-D62F95C24D9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Spring/Fall plantings (</a:t>
            </a:r>
            <a:r>
              <a:rPr lang="en-US" dirty="0" err="1">
                <a:ea typeface="+mj-lt"/>
                <a:cs typeface="+mj-lt"/>
              </a:rPr>
              <a:t>Northstar</a:t>
            </a:r>
            <a:r>
              <a:rPr lang="en-US" dirty="0">
                <a:ea typeface="+mj-lt"/>
                <a:cs typeface="+mj-lt"/>
              </a:rPr>
              <a:t> Property Maintenance)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Summer mowing (</a:t>
            </a:r>
            <a:r>
              <a:rPr lang="en-US" dirty="0" err="1">
                <a:ea typeface="+mj-lt"/>
                <a:cs typeface="+mj-lt"/>
              </a:rPr>
              <a:t>Northstar</a:t>
            </a:r>
            <a:r>
              <a:rPr lang="en-US" dirty="0">
                <a:ea typeface="+mj-lt"/>
                <a:cs typeface="+mj-lt"/>
              </a:rPr>
              <a:t> Property  Maintenance)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Spring/Fall Clean Up / Weeding (</a:t>
            </a:r>
            <a:r>
              <a:rPr lang="en-US" dirty="0" err="1">
                <a:ea typeface="+mj-lt"/>
                <a:cs typeface="+mj-lt"/>
              </a:rPr>
              <a:t>Northstar</a:t>
            </a:r>
            <a:r>
              <a:rPr lang="en-US" dirty="0">
                <a:ea typeface="+mj-lt"/>
                <a:cs typeface="+mj-lt"/>
              </a:rPr>
              <a:t> Property Maintenance</a:t>
            </a:r>
          </a:p>
          <a:p>
            <a:pPr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Snow &amp; Ice Removal (salting) ( </a:t>
            </a:r>
            <a:r>
              <a:rPr lang="en-US" dirty="0" err="1">
                <a:ea typeface="+mj-lt"/>
                <a:cs typeface="+mj-lt"/>
              </a:rPr>
              <a:t>Northstar</a:t>
            </a:r>
            <a:r>
              <a:rPr lang="en-US" dirty="0">
                <a:ea typeface="+mj-lt"/>
                <a:cs typeface="+mj-lt"/>
              </a:rPr>
              <a:t> Property Maintenance)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sz="2800" dirty="0"/>
          </a:p>
          <a:p>
            <a:pPr>
              <a:buClr>
                <a:srgbClr val="1E5155">
                  <a:lumMod val="40000"/>
                  <a:lumOff val="60000"/>
                </a:srgbClr>
              </a:buClr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15A2D-3DC6-4FBB-9F0C-0BAE3A85359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00F15F-64B5-49F9-8393-CD32CCC09AD0}" type="datetime1">
              <a:rPr lang="en-US" smtClean="0"/>
              <a:t>4/5/23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BF8C1-DE39-475F-AF3F-4DF5C1DA93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9EE611-C9F0-480B-B6BA-5847177AB20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43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C892E-60D0-45CB-8247-DBC67B6E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Open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5F8B-B304-41A1-9217-D62F95C24D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669" y="1775849"/>
            <a:ext cx="10667877" cy="41882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sz="2800" dirty="0"/>
              <a:t>Infrastructure</a:t>
            </a:r>
          </a:p>
          <a:p>
            <a:pPr lvl="1">
              <a:lnSpc>
                <a:spcPct val="90000"/>
              </a:lnSpc>
              <a:buClr>
                <a:srgbClr val="8AD0D6"/>
              </a:buClr>
            </a:pPr>
            <a:r>
              <a:rPr lang="en-US" sz="2400" dirty="0"/>
              <a:t>Road repairs </a:t>
            </a:r>
          </a:p>
          <a:p>
            <a:pPr lvl="1">
              <a:lnSpc>
                <a:spcPct val="90000"/>
              </a:lnSpc>
              <a:buClr>
                <a:srgbClr val="8AD0D6"/>
              </a:buClr>
            </a:pPr>
            <a:r>
              <a:rPr lang="en-US" sz="2400" dirty="0"/>
              <a:t>Drain repairs</a:t>
            </a:r>
          </a:p>
          <a:p>
            <a:pPr lvl="1">
              <a:lnSpc>
                <a:spcPct val="90000"/>
              </a:lnSpc>
              <a:buClr>
                <a:srgbClr val="8AD0D6"/>
              </a:buClr>
            </a:pPr>
            <a:r>
              <a:rPr lang="en-US" sz="2400" dirty="0"/>
              <a:t>Electrical work on South Lilley Entrance</a:t>
            </a:r>
          </a:p>
          <a:p>
            <a:pPr lvl="1">
              <a:lnSpc>
                <a:spcPct val="90000"/>
              </a:lnSpc>
              <a:buClr>
                <a:srgbClr val="8AD0D6"/>
              </a:buClr>
            </a:pPr>
            <a:r>
              <a:rPr lang="en-US" sz="2400" dirty="0"/>
              <a:t>Wetlands and trees (Trees are protected in the wetlands. If a tree falls on a homeowner’s property, the homeowner is responsible for removal.  Please contact your homeowner’s insurance for any occurrence.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n-US" dirty="0">
                <a:ea typeface="+mj-lt"/>
                <a:cs typeface="+mj-lt"/>
              </a:rPr>
              <a:t>Holiday Decorations will be put up after Thanksgiving by volunteers and the HOA Board</a:t>
            </a:r>
            <a:endParaRPr lang="en-US" dirty="0"/>
          </a:p>
          <a:p>
            <a:pPr>
              <a:buClr>
                <a:srgbClr val="8AD0D6"/>
              </a:buClr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15A2D-3DC6-4FBB-9F0C-0BAE3A85359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00F15F-64B5-49F9-8393-CD32CCC09AD0}" type="datetime1">
              <a:rPr lang="en-US" smtClean="0"/>
              <a:t>4/5/23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BF8C1-DE39-475F-AF3F-4DF5C1DA93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9EE611-C9F0-480B-B6BA-5847177AB20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3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4C0B-A9B5-42D4-8C98-4CB499AB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Woodcreek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6029-4078-48DA-AED8-1E59CB9CEF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Our Carnival block party had a great turnout!  Thank you to all that helped and participated.  </a:t>
            </a:r>
          </a:p>
          <a:p>
            <a:pPr lvl="1"/>
            <a:r>
              <a:rPr lang="en-US" dirty="0"/>
              <a:t>Highlights included: Kona ice truck, Inflatable for kids, getting to know neighbors</a:t>
            </a:r>
          </a:p>
          <a:p>
            <a:r>
              <a:rPr lang="en-US" dirty="0"/>
              <a:t>Halloween Luminaries</a:t>
            </a:r>
          </a:p>
          <a:p>
            <a:pPr lvl="1"/>
            <a:r>
              <a:rPr lang="en-US" dirty="0"/>
              <a:t>Gave streets an inviting atmosphere, helped guide kids and parents.  Thank you to Geeta for organizing and others who helped to set it up!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7299F49-C330-4F29-9C1C-2AAF8631976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109A62-1DDB-437B-B529-ED45F626F7EB}" type="datetime1">
              <a:rPr lang="en-US" smtClean="0"/>
              <a:pPr/>
              <a:t>4/5/23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076B3-1185-4DA5-B1F3-CAE2DB3A27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9EE611-C9F0-480B-B6BA-5847177AB2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86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5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2" name="Picture 17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3" name="Oval 19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4" name="Picture 21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5" name="Picture 23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6" name="Rectangle 25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7" name="Rectangle 2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3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CC6904D-CD81-4C59-A05F-D9C5096A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b="1" i="0" kern="1200" cap="all" baseline="0" dirty="0">
                <a:effectLst/>
                <a:latin typeface="+mj-lt"/>
                <a:ea typeface="+mj-ea"/>
                <a:cs typeface="+mj-cs"/>
              </a:rPr>
              <a:t>Q&amp;A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1D58DB-5FFB-4912-A160-BE440820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i="0" kern="1200" cap="all" baseline="0" dirty="0"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woodcreeksub.hoa@gmail.com</a:t>
            </a:r>
            <a:endParaRPr lang="en-US" sz="2400" b="1">
              <a:solidFill>
                <a:schemeClr val="bg2"/>
              </a:solidFill>
            </a:endParaRPr>
          </a:p>
          <a:p>
            <a:pPr algn="ctr"/>
            <a:r>
              <a:rPr lang="en-US" sz="2800" b="1" dirty="0">
                <a:solidFill>
                  <a:schemeClr val="bg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www.woodcreekofcanton.com</a:t>
            </a:r>
            <a:endParaRPr lang="en-US" sz="2800" b="1" i="0" kern="1200" cap="all" baseline="0" dirty="0">
              <a:solidFill>
                <a:schemeClr val="bg2"/>
              </a:solidFill>
              <a:effectLst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25227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94483-F9D7-425E-B3EF-31EEAA0FF618}"/>
              </a:ext>
            </a:extLst>
          </p:cNvPr>
          <p:cNvSpPr txBox="1"/>
          <p:nvPr/>
        </p:nvSpPr>
        <p:spPr>
          <a:xfrm>
            <a:off x="1524000" y="838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85740F-735C-4B7A-9C69-C8D5F9D4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309654-4D65-4FF2-AC44-A334B0F9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19673"/>
            <a:ext cx="8946541" cy="4856839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900" dirty="0"/>
          </a:p>
          <a:p>
            <a:r>
              <a:rPr lang="en-US" dirty="0"/>
              <a:t>Our Subdivision</a:t>
            </a:r>
          </a:p>
          <a:p>
            <a:r>
              <a:rPr lang="en-US" dirty="0"/>
              <a:t>Board of Directors up for re-election:</a:t>
            </a:r>
          </a:p>
          <a:p>
            <a:pPr lvl="1"/>
            <a:r>
              <a:rPr lang="en-US" sz="2000" dirty="0"/>
              <a:t>Dave Sanders</a:t>
            </a:r>
            <a:r>
              <a:rPr lang="en-US" sz="2000" dirty="0">
                <a:solidFill>
                  <a:srgbClr val="FFFFFF"/>
                </a:solidFill>
              </a:rPr>
              <a:t>,</a:t>
            </a:r>
            <a:r>
              <a:rPr lang="en-US" sz="2000" b="1" dirty="0"/>
              <a:t> Treasurer 2 year term. Seeking a 3</a:t>
            </a:r>
            <a:r>
              <a:rPr lang="en-US" sz="2000" b="1" baseline="30000" dirty="0"/>
              <a:t>rd</a:t>
            </a:r>
            <a:r>
              <a:rPr lang="en-US" sz="2000" b="1" dirty="0"/>
              <a:t> term. </a:t>
            </a:r>
            <a:r>
              <a:rPr lang="en-US" sz="2000" dirty="0">
                <a:solidFill>
                  <a:srgbClr val="0070C0"/>
                </a:solidFill>
              </a:rPr>
              <a:t> </a:t>
            </a:r>
            <a:endParaRPr lang="en-US" sz="2000" dirty="0"/>
          </a:p>
          <a:p>
            <a:pPr lvl="1">
              <a:buClr>
                <a:srgbClr val="8AD0D6"/>
              </a:buClr>
            </a:pPr>
            <a:r>
              <a:rPr lang="en-US" sz="2000" dirty="0" err="1"/>
              <a:t>Sanket</a:t>
            </a:r>
            <a:r>
              <a:rPr lang="en-US" sz="2000" dirty="0"/>
              <a:t> </a:t>
            </a:r>
            <a:r>
              <a:rPr lang="en-US" sz="2000" dirty="0" err="1"/>
              <a:t>Sirpotdar</a:t>
            </a:r>
            <a:r>
              <a:rPr lang="en-US" sz="2000" b="1" dirty="0"/>
              <a:t>, At Large 2 year term. Seeking a 2</a:t>
            </a:r>
            <a:r>
              <a:rPr lang="en-US" sz="2000" b="1" baseline="30000" dirty="0"/>
              <a:t>nd</a:t>
            </a:r>
            <a:r>
              <a:rPr lang="en-US" sz="2000" b="1" dirty="0"/>
              <a:t> term. </a:t>
            </a:r>
            <a:endParaRPr lang="en-US" dirty="0"/>
          </a:p>
          <a:p>
            <a:pPr marL="457200" lvl="1" indent="0">
              <a:buNone/>
            </a:pPr>
            <a:r>
              <a:rPr lang="en-US" sz="2000" dirty="0"/>
              <a:t>If you have any questions about the duties of these officers, you can look at our by-laws posted on our website at  Woodcreekofcanton.com.</a:t>
            </a:r>
          </a:p>
          <a:p>
            <a:r>
              <a:rPr lang="en-US" dirty="0"/>
              <a:t>Financial Reports</a:t>
            </a:r>
          </a:p>
          <a:p>
            <a:r>
              <a:rPr lang="en-US" dirty="0"/>
              <a:t>Open Issues</a:t>
            </a:r>
          </a:p>
          <a:p>
            <a:r>
              <a:rPr lang="en-US" dirty="0"/>
              <a:t>Q &amp; A</a:t>
            </a:r>
          </a:p>
          <a:p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CDB4D89-0494-4C30-BD10-323A8254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3BE1-0345-48D8-858D-5A1F88CA64EF}" type="datetime1">
              <a:rPr lang="en-US" smtClean="0"/>
              <a:t>4/5/23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D4EC471-C3FE-4F7B-B416-422F5E34F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EE611-C9F0-480B-B6BA-5847177AB2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5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F4807A-5068-4492-8025-D75F320E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CB1840-1B22-45CE-A7E1-8EA414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 i="0" kern="1200" cap="all" baseline="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Welcome </a:t>
            </a:r>
            <a:r>
              <a:rPr lang="en-US" sz="5000" b="1" i="0" kern="1200" cap="all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new</a:t>
            </a:r>
            <a:r>
              <a:rPr lang="en-US" sz="5000" b="1" i="0" kern="1200" cap="all" baseline="0" dirty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 neighbors!</a:t>
            </a:r>
            <a:br>
              <a:rPr lang="en-US" sz="5000" b="0" i="0" kern="1200" cap="all" baseline="0" dirty="0">
                <a:effectLst/>
              </a:rPr>
            </a:br>
            <a:endParaRPr lang="en-US" sz="5000" b="0" i="0" kern="1200" cap="all" baseline="0">
              <a:solidFill>
                <a:srgbClr val="EBEBEB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D8B22DE2-C518-4F77-BE90-E1B6B1909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0182B0-3559-41D5-9EBC-0BD86BEDA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DD78E-C3B2-421B-8796-2B8B16B8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A88E8AE-9A63-461E-8D90-C5933950277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3" descr="Text, logo, company name, whiteboard&#10;&#10;Description automatically generated">
            <a:extLst>
              <a:ext uri="{FF2B5EF4-FFF2-40B4-BE49-F238E27FC236}">
                <a16:creationId xmlns:a16="http://schemas.microsoft.com/office/drawing/2014/main" id="{5440C28C-FBFF-4B6A-BDBC-74CB5A141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596018"/>
            <a:ext cx="5450557" cy="3665499"/>
          </a:xfrm>
          <a:prstGeom prst="rect">
            <a:avLst/>
          </a:prstGeom>
          <a:effectLst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4F63-4443-46DD-861A-21163153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62534" y="6355080"/>
            <a:ext cx="2281766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spcAft>
                <a:spcPts val="600"/>
              </a:spcAft>
            </a:pPr>
            <a:r>
              <a:rPr lang="en-US" u="sng">
                <a:solidFill>
                  <a:srgbClr val="FFFFFF">
                    <a:alpha val="60000"/>
                  </a:srgbClr>
                </a:solidFill>
              </a:rPr>
              <a:t>11/02/2021</a:t>
            </a:r>
          </a:p>
        </p:txBody>
      </p:sp>
    </p:spTree>
    <p:extLst>
      <p:ext uri="{BB962C8B-B14F-4D97-AF65-F5344CB8AC3E}">
        <p14:creationId xmlns:p14="http://schemas.microsoft.com/office/powerpoint/2010/main" val="364054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ACF0-86A0-4DC6-8016-58974A45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Our Subdivision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42CC2-6137-4383-9DF8-E47D958503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We are a Neighborhood of Homeowners, including;</a:t>
            </a:r>
          </a:p>
          <a:p>
            <a:pPr lvl="1"/>
            <a:r>
              <a:rPr lang="en-US" dirty="0"/>
              <a:t>88 Single Family homes</a:t>
            </a:r>
          </a:p>
          <a:p>
            <a:pPr lvl="1"/>
            <a:r>
              <a:rPr lang="en-US" dirty="0"/>
              <a:t>3 Entrances/Exits</a:t>
            </a:r>
          </a:p>
          <a:p>
            <a:pPr lvl="1"/>
            <a:r>
              <a:rPr lang="en-US" dirty="0"/>
              <a:t>Common Areas / Protected  Wetlands (refer to discussion pg. 12)</a:t>
            </a:r>
          </a:p>
          <a:p>
            <a:pPr lvl="1"/>
            <a:r>
              <a:rPr lang="en-US" dirty="0"/>
              <a:t>HOA Board of Directors</a:t>
            </a:r>
          </a:p>
          <a:p>
            <a:pPr lvl="1"/>
            <a:r>
              <a:rPr lang="en-US" dirty="0"/>
              <a:t>By-Laws, covenants, conditions, and restrictions (CC&amp;Rs)</a:t>
            </a:r>
          </a:p>
          <a:p>
            <a:pPr lvl="1"/>
            <a:r>
              <a:rPr lang="en-US" dirty="0"/>
              <a:t>Annual Dues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64563-04EB-41F1-A1B6-9CC899DBD4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177168-602E-49DE-90E1-126EE7BD46C1}" type="datetime1">
              <a:rPr lang="en-US" smtClean="0"/>
              <a:t>4/5/23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84E02-46C0-41FF-97A9-D2250E9F49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9EE611-C9F0-480B-B6BA-5847177AB20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8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51C3D-8638-462F-9555-31A0C88A6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76201"/>
            <a:ext cx="6172200" cy="6284521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AA84C0E-3065-411A-BFE9-92723586BB5F}"/>
              </a:ext>
            </a:extLst>
          </p:cNvPr>
          <p:cNvSpPr txBox="1">
            <a:spLocks/>
          </p:cNvSpPr>
          <p:nvPr/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lIns="91440" tIns="45720" rIns="91440" bIns="4572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9EE611-C9F0-480B-B6BA-5847177AB20D}" type="slidenum">
              <a:rPr lang="en-US" sz="3200" dirty="0" smtClean="0"/>
              <a:pPr algn="ctr"/>
              <a:t>5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859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8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0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1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3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276B2-2949-426E-BB80-0CBAA690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HOA Board of Directors</a:t>
            </a:r>
          </a:p>
        </p:txBody>
      </p:sp>
      <p:sp useBgFill="1">
        <p:nvSpPr>
          <p:cNvPr id="46" name="Freeform: Shape 27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23527-B926-4D25-B493-6DF2BF831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46" y="2453031"/>
            <a:ext cx="5666891" cy="37539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en-US" sz="1800" dirty="0"/>
              <a:t>Our Board of Directors are made up of members of the Association, and are all volunteers. We welcome your participation on our board, or volunteering on a committee. </a:t>
            </a:r>
          </a:p>
          <a:p>
            <a:pPr marL="457200" lvl="1" indent="0">
              <a:buNone/>
            </a:pPr>
            <a:r>
              <a:rPr lang="en-US" sz="1800" dirty="0"/>
              <a:t>If you have any questions about the duties of these officers, you can look at our by-laws posted on our website at </a:t>
            </a:r>
            <a:r>
              <a:rPr lang="en-US" sz="1800" dirty="0" err="1"/>
              <a:t>Woodcreekofcanton.com</a:t>
            </a:r>
            <a:r>
              <a:rPr lang="en-US" sz="1800" dirty="0"/>
              <a:t>.</a:t>
            </a:r>
          </a:p>
          <a:p>
            <a:pPr marL="457200" lvl="1" indent="0">
              <a:buNone/>
            </a:pPr>
            <a:r>
              <a:rPr lang="en-US" sz="1800" dirty="0"/>
              <a:t>We also have three committees in need of volunteers: Roads/Infrastructure, Welcoming/Homeowner Relations, and Landscape/Architecture/Decorations.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61F859D-529B-4249-91D9-5234E779F5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0716605"/>
              </p:ext>
            </p:extLst>
          </p:nvPr>
        </p:nvGraphicFramePr>
        <p:xfrm>
          <a:off x="6214380" y="2715046"/>
          <a:ext cx="5714711" cy="350824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84242">
                  <a:extLst>
                    <a:ext uri="{9D8B030D-6E8A-4147-A177-3AD203B41FA5}">
                      <a16:colId xmlns:a16="http://schemas.microsoft.com/office/drawing/2014/main" val="1221168066"/>
                    </a:ext>
                  </a:extLst>
                </a:gridCol>
                <a:gridCol w="1653550">
                  <a:extLst>
                    <a:ext uri="{9D8B030D-6E8A-4147-A177-3AD203B41FA5}">
                      <a16:colId xmlns:a16="http://schemas.microsoft.com/office/drawing/2014/main" val="360109337"/>
                    </a:ext>
                  </a:extLst>
                </a:gridCol>
                <a:gridCol w="2676919">
                  <a:extLst>
                    <a:ext uri="{9D8B030D-6E8A-4147-A177-3AD203B41FA5}">
                      <a16:colId xmlns:a16="http://schemas.microsoft.com/office/drawing/2014/main" val="3819570065"/>
                    </a:ext>
                  </a:extLst>
                </a:gridCol>
              </a:tblGrid>
              <a:tr h="406946">
                <a:tc>
                  <a:txBody>
                    <a:bodyPr/>
                    <a:lstStyle/>
                    <a:p>
                      <a:r>
                        <a:rPr lang="en-US" sz="1800" dirty="0"/>
                        <a:t>Position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Name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Term</a:t>
                      </a:r>
                    </a:p>
                  </a:txBody>
                  <a:tcPr marL="92488" marR="92488" marT="46244" marB="46244"/>
                </a:tc>
                <a:extLst>
                  <a:ext uri="{0D108BD9-81ED-4DB2-BD59-A6C34878D82A}">
                    <a16:rowId xmlns:a16="http://schemas.microsoft.com/office/drawing/2014/main" val="584984016"/>
                  </a:ext>
                </a:extLst>
              </a:tr>
              <a:tr h="406946">
                <a:tc>
                  <a:txBody>
                    <a:bodyPr/>
                    <a:lstStyle/>
                    <a:p>
                      <a:r>
                        <a:rPr lang="en-US" sz="1800" dirty="0"/>
                        <a:t>President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Martha Willis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January 2022-2024</a:t>
                      </a:r>
                    </a:p>
                  </a:txBody>
                  <a:tcPr marL="92488" marR="92488" marT="46244" marB="46244"/>
                </a:tc>
                <a:extLst>
                  <a:ext uri="{0D108BD9-81ED-4DB2-BD59-A6C34878D82A}">
                    <a16:rowId xmlns:a16="http://schemas.microsoft.com/office/drawing/2014/main" val="605648621"/>
                  </a:ext>
                </a:extLst>
              </a:tr>
              <a:tr h="684408">
                <a:tc>
                  <a:txBody>
                    <a:bodyPr/>
                    <a:lstStyle/>
                    <a:p>
                      <a:r>
                        <a:rPr lang="en-US" sz="1800" dirty="0"/>
                        <a:t>Treasurer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Dave Sanders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January 2021-2023</a:t>
                      </a:r>
                    </a:p>
                    <a:p>
                      <a:r>
                        <a:rPr lang="en-US" sz="1800" dirty="0"/>
                        <a:t>Up for Re-election</a:t>
                      </a:r>
                    </a:p>
                  </a:txBody>
                  <a:tcPr marL="92488" marR="92488" marT="46244" marB="46244"/>
                </a:tc>
                <a:extLst>
                  <a:ext uri="{0D108BD9-81ED-4DB2-BD59-A6C34878D82A}">
                    <a16:rowId xmlns:a16="http://schemas.microsoft.com/office/drawing/2014/main" val="1452284330"/>
                  </a:ext>
                </a:extLst>
              </a:tr>
              <a:tr h="406946">
                <a:tc>
                  <a:txBody>
                    <a:bodyPr/>
                    <a:lstStyle/>
                    <a:p>
                      <a:r>
                        <a:rPr lang="en-US" sz="1800" dirty="0"/>
                        <a:t>At-Large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Geeta </a:t>
                      </a:r>
                      <a:r>
                        <a:rPr lang="en-US" sz="1800" dirty="0" err="1"/>
                        <a:t>Dhande</a:t>
                      </a:r>
                      <a:endParaRPr lang="en-US" sz="1800" dirty="0"/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January 2022-2024</a:t>
                      </a:r>
                    </a:p>
                  </a:txBody>
                  <a:tcPr marL="92488" marR="92488" marT="46244" marB="46244"/>
                </a:tc>
                <a:extLst>
                  <a:ext uri="{0D108BD9-81ED-4DB2-BD59-A6C34878D82A}">
                    <a16:rowId xmlns:a16="http://schemas.microsoft.com/office/drawing/2014/main" val="15915846"/>
                  </a:ext>
                </a:extLst>
              </a:tr>
              <a:tr h="6844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At-Large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Molly Wildman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January 2022-2024</a:t>
                      </a:r>
                    </a:p>
                  </a:txBody>
                  <a:tcPr marL="92488" marR="92488" marT="46244" marB="46244"/>
                </a:tc>
                <a:extLst>
                  <a:ext uri="{0D108BD9-81ED-4DB2-BD59-A6C34878D82A}">
                    <a16:rowId xmlns:a16="http://schemas.microsoft.com/office/drawing/2014/main" val="2443837080"/>
                  </a:ext>
                </a:extLst>
              </a:tr>
              <a:tr h="6844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At-Large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Sanket </a:t>
                      </a:r>
                      <a:r>
                        <a:rPr lang="en-US" sz="1800" dirty="0" err="1"/>
                        <a:t>Sirpotdar</a:t>
                      </a:r>
                      <a:r>
                        <a:rPr lang="en-US" sz="1800" dirty="0"/>
                        <a:t> </a:t>
                      </a:r>
                    </a:p>
                  </a:txBody>
                  <a:tcPr marL="92488" marR="92488" marT="46244" marB="4624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dirty="0"/>
                        <a:t>January 2021-2023</a:t>
                      </a:r>
                    </a:p>
                    <a:p>
                      <a:pPr lvl="0">
                        <a:buNone/>
                      </a:pPr>
                      <a:r>
                        <a:rPr lang="en-US" sz="1800" dirty="0"/>
                        <a:t>Up for Re-election</a:t>
                      </a:r>
                    </a:p>
                  </a:txBody>
                  <a:tcPr marL="92488" marR="92488" marT="46244" marB="46244"/>
                </a:tc>
                <a:extLst>
                  <a:ext uri="{0D108BD9-81ED-4DB2-BD59-A6C34878D82A}">
                    <a16:rowId xmlns:a16="http://schemas.microsoft.com/office/drawing/2014/main" val="3967768228"/>
                  </a:ext>
                </a:extLst>
              </a:tr>
            </a:tbl>
          </a:graphicData>
        </a:graphic>
      </p:graphicFrame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072E5A1-C9C5-4A91-918D-0321A08A4BF1}"/>
              </a:ext>
            </a:extLst>
          </p:cNvPr>
          <p:cNvSpPr txBox="1">
            <a:spLocks/>
          </p:cNvSpPr>
          <p:nvPr/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lIns="91440" tIns="45720" rIns="91440" bIns="4572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A9EE611-C9F0-480B-B6BA-5847177AB20D}" type="slidenum">
              <a:rPr lang="en-US" sz="2800" dirty="0" smtClean="0">
                <a:solidFill>
                  <a:srgbClr val="FFFFFF"/>
                </a:solidFill>
              </a:rPr>
              <a:pPr algn="ctr"/>
              <a:t>6</a:t>
            </a:fld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54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94483-F9D7-425E-B3EF-31EEAA0FF618}"/>
              </a:ext>
            </a:extLst>
          </p:cNvPr>
          <p:cNvSpPr txBox="1"/>
          <p:nvPr/>
        </p:nvSpPr>
        <p:spPr>
          <a:xfrm>
            <a:off x="1524000" y="838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4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512AE-2991-4F10-8E04-93FDDA80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Are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9FE1D-73E0-487E-9ECC-0B04AE57D0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219200"/>
            <a:ext cx="10394707" cy="47244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Your HOA board exists </a:t>
            </a:r>
          </a:p>
          <a:p>
            <a:pPr lvl="1"/>
            <a:r>
              <a:rPr lang="en-US" sz="2400" dirty="0"/>
              <a:t>to manage our resources, including collection/disbursement of assessments and maintenance of Common areas.  </a:t>
            </a:r>
          </a:p>
          <a:p>
            <a:pPr lvl="1"/>
            <a:r>
              <a:rPr lang="en-US" sz="2400" dirty="0"/>
              <a:t>cultivate tangible and intangible ways for us to grow as a neighborhood, within the bounds of powers given by our bylaws.  </a:t>
            </a:r>
          </a:p>
          <a:p>
            <a:pPr lvl="1"/>
            <a:r>
              <a:rPr lang="en-US" sz="2400" dirty="0"/>
              <a:t>“and to promote the recreation, health, safety, welfare, common benefit and enjoyment of the Owners” per our bylaws. </a:t>
            </a:r>
          </a:p>
          <a:p>
            <a:pPr lvl="1"/>
            <a:r>
              <a:rPr lang="en-US" sz="2400" dirty="0"/>
              <a:t>To contribute to making Woodcreek a delightful and desirable place to live - we know you share this value as Woodcreek residents! </a:t>
            </a:r>
          </a:p>
          <a:p>
            <a:pPr lvl="1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356E-3E25-4CD5-A598-639A11C3903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34DC9A-255C-4196-88A0-64B7CD640F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9EE611-C9F0-480B-B6BA-5847177AB20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4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449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814824" y="480824"/>
            <a:ext cx="6858001" cy="5896352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1428412" cy="6858000"/>
            <a:chOff x="0" y="0"/>
            <a:chExt cx="11428412" cy="6858000"/>
          </a:xfrm>
        </p:grpSpPr>
        <p:pic>
          <p:nvPicPr>
            <p:cNvPr id="8" name="Picture 31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9" name="Oval 33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10" name="Picture 35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4512BF-CEB5-46DB-92B9-3B121720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4752399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b="0" i="0" kern="1200" cap="all" baseline="0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Financial Reports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666D5-305D-49A9-A218-3312F8CD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3A88E8AE-9A63-461E-8D90-C5933950277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raphic 5" descr="Upward trend">
            <a:extLst>
              <a:ext uri="{FF2B5EF4-FFF2-40B4-BE49-F238E27FC236}">
                <a16:creationId xmlns:a16="http://schemas.microsoft.com/office/drawing/2014/main" id="{933C67CA-FF7A-4309-96E6-B4CFD42612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80247" y="1843561"/>
            <a:ext cx="3739657" cy="3739657"/>
          </a:xfrm>
          <a:prstGeom prst="rect">
            <a:avLst/>
          </a:prstGeom>
          <a:effectLst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EF2FE-2B88-42E4-8B08-53AF43FA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9520017" y="2426321"/>
            <a:ext cx="2261840" cy="3047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spcAft>
                <a:spcPts val="600"/>
              </a:spcAft>
            </a:pPr>
            <a:fld id="{351ADB01-623A-47C2-8057-017ECB7370D1}" type="datetime1">
              <a:rPr lang="en-US">
                <a:solidFill>
                  <a:schemeClr val="tx1">
                    <a:alpha val="60000"/>
                  </a:schemeClr>
                </a:solidFill>
              </a:rPr>
              <a:pPr defTabSz="914400">
                <a:spcAft>
                  <a:spcPts val="600"/>
                </a:spcAft>
              </a:pPr>
              <a:t>4/5/23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06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36000">
              <a:schemeClr val="accent4">
                <a:lumMod val="40000"/>
                <a:lumOff val="60000"/>
              </a:schemeClr>
            </a:gs>
            <a:gs pos="87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1F8C6-2189-664F-CD97-7C6387E9B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6259"/>
            <a:ext cx="9144000" cy="944976"/>
          </a:xfrm>
        </p:spPr>
        <p:txBody>
          <a:bodyPr/>
          <a:lstStyle/>
          <a:p>
            <a:r>
              <a:rPr lang="en-US" sz="6000" dirty="0">
                <a:solidFill>
                  <a:schemeClr val="bg2"/>
                </a:solidFill>
              </a:rPr>
              <a:t>Woodcreek of Canton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75A3B-274C-12F1-81B0-784D945E3F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1040" y="1503377"/>
            <a:ext cx="10796629" cy="47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62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380</Words>
  <Application>Microsoft Macintosh PowerPoint</Application>
  <PresentationFormat>Widescreen</PresentationFormat>
  <Paragraphs>115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WoodCreek of Canton</vt:lpstr>
      <vt:lpstr>Agenda</vt:lpstr>
      <vt:lpstr>Welcome new neighbors! </vt:lpstr>
      <vt:lpstr>Our Subdivision </vt:lpstr>
      <vt:lpstr>PowerPoint Presentation</vt:lpstr>
      <vt:lpstr>HOA Board of Directors</vt:lpstr>
      <vt:lpstr>Why We Are Here</vt:lpstr>
      <vt:lpstr>Financial Reports</vt:lpstr>
      <vt:lpstr>Woodcreek of Canton</vt:lpstr>
      <vt:lpstr>Annual Dues</vt:lpstr>
      <vt:lpstr>Major Contracts</vt:lpstr>
      <vt:lpstr>Open Issues</vt:lpstr>
      <vt:lpstr>Building a Woodcreek Community</vt:lpstr>
      <vt:lpstr>Q&amp;A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WoodCreek of Canton HOA Annual Meeting</dc:title>
  <dc:creator>McCabe, Ryan</dc:creator>
  <cp:lastModifiedBy>Microsoft Office User</cp:lastModifiedBy>
  <cp:revision>274</cp:revision>
  <cp:lastPrinted>2021-10-29T17:05:08Z</cp:lastPrinted>
  <dcterms:created xsi:type="dcterms:W3CDTF">2019-10-29T16:10:19Z</dcterms:created>
  <dcterms:modified xsi:type="dcterms:W3CDTF">2023-04-06T02:14:27Z</dcterms:modified>
</cp:coreProperties>
</file>